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0" r:id="rId5"/>
    <p:sldId id="261" r:id="rId6"/>
    <p:sldId id="723" r:id="rId7"/>
    <p:sldId id="725" r:id="rId8"/>
    <p:sldId id="740" r:id="rId9"/>
    <p:sldId id="741" r:id="rId10"/>
    <p:sldId id="727" r:id="rId11"/>
    <p:sldId id="730" r:id="rId12"/>
    <p:sldId id="731" r:id="rId13"/>
    <p:sldId id="733" r:id="rId14"/>
    <p:sldId id="735" r:id="rId15"/>
    <p:sldId id="736" r:id="rId16"/>
    <p:sldId id="739" r:id="rId17"/>
    <p:sldId id="738" r:id="rId18"/>
    <p:sldId id="72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E6E6E6"/>
    <a:srgbClr val="1C1E26"/>
    <a:srgbClr val="303342"/>
    <a:srgbClr val="485F74"/>
    <a:srgbClr val="354655"/>
    <a:srgbClr val="C80000"/>
    <a:srgbClr val="85B31F"/>
    <a:srgbClr val="3C4052"/>
    <a:srgbClr val="D8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584" autoAdjust="0"/>
  </p:normalViewPr>
  <p:slideViewPr>
    <p:cSldViewPr snapToGrid="0">
      <p:cViewPr varScale="1">
        <p:scale>
          <a:sx n="56" d="100"/>
          <a:sy n="56" d="100"/>
        </p:scale>
        <p:origin x="102" y="426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E8-4104-A85D-E5A6789B4C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E8-4104-A85D-E5A6789B4CC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E8-4104-A85D-E5A6789B4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050-41A2-AFF8-A1F6C4CC9DF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050-41A2-AFF8-A1F6C4CC9D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50-41A2-AFF8-A1F6C4CC9D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39-4E8F-BD8B-8052FC3A28D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39-4E8F-BD8B-8052FC3A28D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</c:v>
                </c:pt>
                <c:pt idx="1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39-4E8F-BD8B-8052FC3A28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69-4A71-BF99-C428707D6B1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69-4A71-BF99-C428707D6B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69-4A71-BF99-C428707D6B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12-4D84-B94F-C1014C1B7445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12-4D84-B94F-C1014C1B744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12-4D84-B94F-C1014C1B7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"$"#,##0</c:formatCode>
                <c:ptCount val="3"/>
                <c:pt idx="0">
                  <c:v>702000</c:v>
                </c:pt>
                <c:pt idx="1">
                  <c:v>772200</c:v>
                </c:pt>
                <c:pt idx="2">
                  <c:v>849420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3-48A6-AB9F-851837A377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COGS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"$"#,##0</c:formatCode>
                <c:ptCount val="3"/>
                <c:pt idx="0">
                  <c:v>212000</c:v>
                </c:pt>
                <c:pt idx="1">
                  <c:v>222600</c:v>
                </c:pt>
                <c:pt idx="2">
                  <c:v>233730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D3-48A6-AB9F-851837A377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Sheet1!$D$2:$D$4</c:f>
              <c:numCache>
                <c:formatCode>"$"#,##0</c:formatCode>
                <c:ptCount val="3"/>
                <c:pt idx="0">
                  <c:v>490000</c:v>
                </c:pt>
                <c:pt idx="1">
                  <c:v>549600</c:v>
                </c:pt>
                <c:pt idx="2">
                  <c:v>615690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D3-48A6-AB9F-851837A377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-10"/>
        <c:axId val="2108307928"/>
        <c:axId val="2108311448"/>
      </c:barChart>
      <c:catAx>
        <c:axId val="2108307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  <a:alpha val="27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00" b="1"/>
            </a:pPr>
            <a:endParaRPr lang="en-US"/>
          </a:p>
        </c:txPr>
        <c:crossAx val="2108311448"/>
        <c:crosses val="autoZero"/>
        <c:auto val="1"/>
        <c:lblAlgn val="ctr"/>
        <c:lblOffset val="100"/>
        <c:noMultiLvlLbl val="1"/>
      </c:catAx>
      <c:valAx>
        <c:axId val="2108311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  <a:alpha val="30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108307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MARGIN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0.12</c:v>
                </c:pt>
                <c:pt idx="1">
                  <c:v>0.14949999999999999</c:v>
                </c:pt>
                <c:pt idx="2">
                  <c:v>0.17660000000000001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20000"/>
        <c:axId val="1208423744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ACID TEST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2.34</c:v>
                </c:pt>
                <c:pt idx="1">
                  <c:v>3.66</c:v>
                </c:pt>
                <c:pt idx="2">
                  <c:v>6.77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42464"/>
        <c:axId val="1208445792"/>
      </c:lineChart>
      <c:catAx>
        <c:axId val="120842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3744"/>
        <c:crosses val="autoZero"/>
        <c:auto val="1"/>
        <c:lblAlgn val="ctr"/>
        <c:lblOffset val="100"/>
        <c:noMultiLvlLbl val="0"/>
      </c:catAx>
      <c:valAx>
        <c:axId val="1208423744"/>
        <c:scaling>
          <c:orientation val="minMax"/>
        </c:scaling>
        <c:delete val="0"/>
        <c:axPos val="l"/>
        <c:majorGridlines>
          <c:spPr>
            <a:ln>
              <a:solidFill>
                <a:schemeClr val="accent4">
                  <a:alpha val="10000"/>
                </a:schemeClr>
              </a:solidFill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0000"/>
        <c:crosses val="autoZero"/>
        <c:crossBetween val="between"/>
        <c:majorUnit val="4.0000000000000008E-2"/>
      </c:valAx>
      <c:valAx>
        <c:axId val="1208445792"/>
        <c:scaling>
          <c:orientation val="minMax"/>
          <c:max val="7"/>
        </c:scaling>
        <c:delete val="0"/>
        <c:axPos val="r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42464"/>
        <c:crosses val="max"/>
        <c:crossBetween val="between"/>
      </c:valAx>
      <c:catAx>
        <c:axId val="120844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844579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accent4">
              <a:alpha val="41000"/>
            </a:schemeClr>
          </a:solidFill>
        </a:ln>
        <a:effectLst>
          <a:glow rad="127000">
            <a:schemeClr val="accent1">
              <a:alpha val="13000"/>
            </a:schemeClr>
          </a:glo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F2-4AD8-9422-9941B0FF0C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2-4AD8-9422-9941B0FF0CE3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F2-4AD8-9422-9941B0FF0CE3}"/>
              </c:ext>
            </c:extLst>
          </c:dPt>
          <c:cat>
            <c:strRef>
              <c:f>Sheet1!$A$2:$A$5</c:f>
              <c:strCache>
                <c:ptCount val="4"/>
                <c:pt idx="0">
                  <c:v>DEBT INVESTOR</c:v>
                </c:pt>
                <c:pt idx="1">
                  <c:v>OWNER EQUITY INVESTMENT</c:v>
                </c:pt>
                <c:pt idx="2">
                  <c:v>BANK </c:v>
                </c:pt>
                <c:pt idx="3">
                  <c:v>OTHER INVESTMENT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0.39</c:v>
                </c:pt>
                <c:pt idx="1">
                  <c:v>0.2</c:v>
                </c:pt>
                <c:pt idx="2">
                  <c:v>0.2</c:v>
                </c:pt>
                <c:pt idx="3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DB-4C49-A143-869F975FCF5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DB-4C49-A143-869F975FCF5C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DB-4C49-A143-869F975FCF5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4DB-4C49-A143-869F975FCF5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4DB-4C49-A143-869F975FCF5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4DB-4C49-A143-869F975FCF5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4DB-4C49-A143-869F975FCF5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4DB-4C49-A143-869F975FCF5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4DB-4C49-A143-869F975FCF5C}"/>
              </c:ext>
            </c:extLst>
          </c:dPt>
          <c:cat>
            <c:strRef>
              <c:f>Sheet1!$A$2:$A$11</c:f>
              <c:strCache>
                <c:ptCount val="10"/>
                <c:pt idx="0">
                  <c:v>FF&amp;E</c:v>
                </c:pt>
                <c:pt idx="1">
                  <c:v>IMPROVEMENT</c:v>
                </c:pt>
                <c:pt idx="2">
                  <c:v>RETAIL BUSINESS INSURANCE</c:v>
                </c:pt>
                <c:pt idx="3">
                  <c:v>COFFEE SUPPLIES INVENTORY</c:v>
                </c:pt>
                <c:pt idx="4">
                  <c:v>MARKETING</c:v>
                </c:pt>
                <c:pt idx="5">
                  <c:v>WORKING CAPITAL</c:v>
                </c:pt>
                <c:pt idx="6">
                  <c:v>WEBSITE DEVELOPMENT</c:v>
                </c:pt>
                <c:pt idx="7">
                  <c:v>MISCELLANEOUS COSTS</c:v>
                </c:pt>
                <c:pt idx="8">
                  <c:v>INITIAL LEASE PAYMENTS</c:v>
                </c:pt>
                <c:pt idx="9">
                  <c:v>LEASE DEPOSIT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0.24</c:v>
                </c:pt>
                <c:pt idx="1">
                  <c:v>0.2</c:v>
                </c:pt>
                <c:pt idx="2">
                  <c:v>0.02</c:v>
                </c:pt>
                <c:pt idx="3">
                  <c:v>0.08</c:v>
                </c:pt>
                <c:pt idx="4">
                  <c:v>0.04</c:v>
                </c:pt>
                <c:pt idx="5">
                  <c:v>0.28000000000000003</c:v>
                </c:pt>
                <c:pt idx="6">
                  <c:v>0.02</c:v>
                </c:pt>
                <c:pt idx="7">
                  <c:v>0.08</c:v>
                </c:pt>
                <c:pt idx="8">
                  <c:v>0.03</c:v>
                </c:pt>
                <c:pt idx="9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8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4/11/2020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67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14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4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9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9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47" y="329709"/>
            <a:ext cx="2792701" cy="40230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73467" y="4658381"/>
            <a:ext cx="4245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YOUR COFFEE SHOP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89492" y="6423298"/>
            <a:ext cx="4213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INVESTOR OPPORTUNITY</a:t>
            </a: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TEAM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descr="Photo placeholder"/>
          <p:cNvGrpSpPr/>
          <p:nvPr/>
        </p:nvGrpSpPr>
        <p:grpSpPr>
          <a:xfrm>
            <a:off x="1406066" y="2229025"/>
            <a:ext cx="2156108" cy="2156108"/>
            <a:chOff x="2762425" y="2053765"/>
            <a:chExt cx="2156108" cy="2156108"/>
          </a:xfrm>
        </p:grpSpPr>
        <p:sp>
          <p:nvSpPr>
            <p:cNvPr id="13" name="Oval 12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89592" y="5181600"/>
            <a:ext cx="970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MANAGER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674163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79017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grpSp>
        <p:nvGrpSpPr>
          <p:cNvPr id="15" name="Group 14" descr="Photo placeholder"/>
          <p:cNvGrpSpPr/>
          <p:nvPr/>
        </p:nvGrpSpPr>
        <p:grpSpPr>
          <a:xfrm>
            <a:off x="4661110" y="1872189"/>
            <a:ext cx="2869780" cy="2869780"/>
            <a:chOff x="2762425" y="2053765"/>
            <a:chExt cx="2156108" cy="2156108"/>
          </a:xfrm>
        </p:grpSpPr>
        <p:sp>
          <p:nvSpPr>
            <p:cNvPr id="16" name="Oval 15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695247" y="5181600"/>
            <a:ext cx="78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OWNER</a:t>
            </a:r>
          </a:p>
        </p:txBody>
      </p:sp>
      <p:cxnSp>
        <p:nvCxnSpPr>
          <p:cNvPr id="38" name="Straight Connector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8604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9089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grpSp>
        <p:nvGrpSpPr>
          <p:cNvPr id="18" name="Group 17" descr="Photo placeholder"/>
          <p:cNvGrpSpPr/>
          <p:nvPr/>
        </p:nvGrpSpPr>
        <p:grpSpPr>
          <a:xfrm>
            <a:off x="8629826" y="2229025"/>
            <a:ext cx="2156108" cy="2156108"/>
            <a:chOff x="2762425" y="2053765"/>
            <a:chExt cx="2156108" cy="2156108"/>
          </a:xfrm>
        </p:grpSpPr>
        <p:sp>
          <p:nvSpPr>
            <p:cNvPr id="19" name="Oval 18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029807" y="5181600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EMPLOYEE</a:t>
            </a:r>
          </a:p>
        </p:txBody>
      </p:sp>
      <p:cxnSp>
        <p:nvCxnSpPr>
          <p:cNvPr id="42" name="Straight Connector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9792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20277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9816CA-D25A-4DA3-944B-4F935E1E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5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23" grpId="0"/>
      <p:bldP spid="36" grpId="0"/>
      <p:bldP spid="37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BUSINESS RATIOS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7154"/>
              </p:ext>
            </p:extLst>
          </p:nvPr>
        </p:nvGraphicFramePr>
        <p:xfrm>
          <a:off x="838200" y="1289920"/>
          <a:ext cx="49377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FINANCIAL</a:t>
                      </a:r>
                      <a:r>
                        <a:rPr lang="en-US" sz="1100" b="1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RATIOS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PROFIT MARGIN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12.07%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14.95%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17.66%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LIABILITIES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EQUITY TO LIABILITIES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866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 TO EQUITY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1.31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1.16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25206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38200" y="2965186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RATIOS</a:t>
            </a:r>
          </a:p>
        </p:txBody>
      </p:sp>
      <p:graphicFrame>
        <p:nvGraphicFramePr>
          <p:cNvPr id="7" name="Chart 6" descr="Line graph chart"/>
          <p:cNvGraphicFramePr/>
          <p:nvPr>
            <p:extLst>
              <p:ext uri="{D42A27DB-BD31-4B8C-83A1-F6EECF244321}">
                <p14:modId xmlns:p14="http://schemas.microsoft.com/office/powerpoint/2010/main" val="3912689144"/>
              </p:ext>
            </p:extLst>
          </p:nvPr>
        </p:nvGraphicFramePr>
        <p:xfrm>
          <a:off x="838200" y="3303740"/>
          <a:ext cx="10507980" cy="3142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52586"/>
              </p:ext>
            </p:extLst>
          </p:nvPr>
        </p:nvGraphicFramePr>
        <p:xfrm>
          <a:off x="6408420" y="1289920"/>
          <a:ext cx="49377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LIQUIDITY RATIOS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ACID TEST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2.34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3.66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6.67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CASH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ASSETS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</a:tbl>
          </a:graphicData>
        </a:graphic>
      </p:graphicFrame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7DE2B49C-CE24-4B2C-A907-D24A437F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285383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  <p:bldGraphic spid="7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MAJOR COMPETITORS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285359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Starbucks – 1 mile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Started the specialty coffee chain phenomena in America in 1982. 99% are company owned. Revenues exceeded $6 billion in 2002. Average store gross revenue is $805,000. Now in 30 countries. Same store sales increased by 10% in 2002.</a:t>
            </a:r>
          </a:p>
        </p:txBody>
      </p:sp>
      <p:grpSp>
        <p:nvGrpSpPr>
          <p:cNvPr id="18" name="Group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3021843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944960"/>
            <a:ext cx="312791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Caribou Coffee – 2 miles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066" y="3310885"/>
            <a:ext cx="9810654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 largest all company-owned chains. Founded in 1992 in Minneapolis.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4058611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84066" y="3981728"/>
            <a:ext cx="312791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Tully’s – 400 feet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84066" y="4347653"/>
            <a:ext cx="9810654" cy="84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third largest company-owned chain. Another Seattle-born company. The only coffeehouse chain that has not experienced excellent growth every year; business.com cites poor management as the reason. New management seems to leading a turnaround.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REQUIRED FUNDING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Chart 5" descr="Pie Chart"/>
          <p:cNvGraphicFramePr/>
          <p:nvPr>
            <p:extLst>
              <p:ext uri="{D42A27DB-BD31-4B8C-83A1-F6EECF244321}">
                <p14:modId xmlns:p14="http://schemas.microsoft.com/office/powerpoint/2010/main" val="614874153"/>
              </p:ext>
            </p:extLst>
          </p:nvPr>
        </p:nvGraphicFramePr>
        <p:xfrm>
          <a:off x="3008630" y="18008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 descr="Caption"/>
          <p:cNvGrpSpPr/>
          <p:nvPr/>
        </p:nvGrpSpPr>
        <p:grpSpPr>
          <a:xfrm>
            <a:off x="0" y="1997710"/>
            <a:ext cx="2830505" cy="689677"/>
            <a:chOff x="-432344" y="1549482"/>
            <a:chExt cx="3171289" cy="689677"/>
          </a:xfrm>
        </p:grpSpPr>
        <p:sp>
          <p:nvSpPr>
            <p:cNvPr id="56" name="Rectangle 5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$55,000 – 21%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OTHER INVESTMENT</a:t>
              </a:r>
            </a:p>
          </p:txBody>
        </p:sp>
      </p:grpSp>
      <p:cxnSp>
        <p:nvCxnSpPr>
          <p:cNvPr id="5" name="Elbow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>
            <a:off x="288988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 descr="Caption"/>
          <p:cNvGrpSpPr/>
          <p:nvPr/>
        </p:nvGrpSpPr>
        <p:grpSpPr>
          <a:xfrm>
            <a:off x="0" y="5446403"/>
            <a:ext cx="2830505" cy="689677"/>
            <a:chOff x="-432344" y="1549482"/>
            <a:chExt cx="3171289" cy="689677"/>
          </a:xfrm>
        </p:grpSpPr>
        <p:sp>
          <p:nvSpPr>
            <p:cNvPr id="31" name="Rectangle 30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BANK</a:t>
              </a:r>
            </a:p>
          </p:txBody>
        </p:sp>
      </p:grpSp>
      <p:cxnSp>
        <p:nvCxnSpPr>
          <p:cNvPr id="34" name="Elbow Connector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V="1">
            <a:off x="2889880" y="5237922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756094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Caption"/>
          <p:cNvGrpSpPr/>
          <p:nvPr/>
        </p:nvGrpSpPr>
        <p:grpSpPr>
          <a:xfrm>
            <a:off x="9332600" y="1982269"/>
            <a:ext cx="2830506" cy="689677"/>
            <a:chOff x="-432344" y="1549482"/>
            <a:chExt cx="3171290" cy="689677"/>
          </a:xfrm>
        </p:grpSpPr>
        <p:sp>
          <p:nvSpPr>
            <p:cNvPr id="46" name="Rectangle 4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$100,000 – 39%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DEBT INVESTOR</a:t>
              </a:r>
            </a:p>
          </p:txBody>
        </p:sp>
      </p:grpSp>
      <p:cxnSp>
        <p:nvCxnSpPr>
          <p:cNvPr id="48" name="Elbow Connector 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 flipV="1">
            <a:off x="7560940" y="5232951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 descr="Caption"/>
          <p:cNvGrpSpPr/>
          <p:nvPr/>
        </p:nvGrpSpPr>
        <p:grpSpPr>
          <a:xfrm>
            <a:off x="9332600" y="5446403"/>
            <a:ext cx="2830506" cy="689677"/>
            <a:chOff x="-432344" y="1549482"/>
            <a:chExt cx="3171290" cy="689677"/>
          </a:xfrm>
        </p:grpSpPr>
        <p:sp>
          <p:nvSpPr>
            <p:cNvPr id="55" name="Rectangle 54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OWNER EQUITY</a:t>
              </a:r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F91C6773-6F00-4113-8130-E882AB54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13</a:t>
            </a:r>
          </a:p>
        </p:txBody>
      </p:sp>
    </p:spTree>
    <p:extLst>
      <p:ext uri="{BB962C8B-B14F-4D97-AF65-F5344CB8AC3E}">
        <p14:creationId xmlns:p14="http://schemas.microsoft.com/office/powerpoint/2010/main" val="878979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OF FUNDS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Chart 5" descr="Pie Chart"/>
          <p:cNvGraphicFramePr/>
          <p:nvPr>
            <p:extLst>
              <p:ext uri="{D42A27DB-BD31-4B8C-83A1-F6EECF244321}">
                <p14:modId xmlns:p14="http://schemas.microsoft.com/office/powerpoint/2010/main" val="1135807883"/>
              </p:ext>
            </p:extLst>
          </p:nvPr>
        </p:nvGraphicFramePr>
        <p:xfrm>
          <a:off x="3008630" y="16484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 descr="Caption"/>
          <p:cNvGrpSpPr/>
          <p:nvPr/>
        </p:nvGrpSpPr>
        <p:grpSpPr>
          <a:xfrm>
            <a:off x="7387585" y="1713633"/>
            <a:ext cx="3362124" cy="489763"/>
            <a:chOff x="7387585" y="1713633"/>
            <a:chExt cx="3362124" cy="489763"/>
          </a:xfrm>
        </p:grpSpPr>
        <p:sp>
          <p:nvSpPr>
            <p:cNvPr id="21" name="Rectangle 20"/>
            <p:cNvSpPr/>
            <p:nvPr/>
          </p:nvSpPr>
          <p:spPr>
            <a:xfrm>
              <a:off x="9183370" y="1713633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FF&amp;E 24%</a:t>
              </a:r>
            </a:p>
          </p:txBody>
        </p:sp>
        <p:cxnSp>
          <p:nvCxnSpPr>
            <p:cNvPr id="59" name="Elbow Connector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>
              <a:off x="7387585" y="1847395"/>
              <a:ext cx="1744980" cy="356001"/>
            </a:xfrm>
            <a:prstGeom prst="bentConnector3">
              <a:avLst>
                <a:gd name="adj1" fmla="val 763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 descr="Caption"/>
          <p:cNvGrpSpPr/>
          <p:nvPr/>
        </p:nvGrpSpPr>
        <p:grpSpPr>
          <a:xfrm>
            <a:off x="8065765" y="2818449"/>
            <a:ext cx="2679703" cy="499504"/>
            <a:chOff x="8065765" y="2818449"/>
            <a:chExt cx="2679703" cy="499504"/>
          </a:xfrm>
        </p:grpSpPr>
        <p:sp>
          <p:nvSpPr>
            <p:cNvPr id="35" name="Rectangle 34"/>
            <p:cNvSpPr/>
            <p:nvPr/>
          </p:nvSpPr>
          <p:spPr>
            <a:xfrm>
              <a:off x="9179129" y="2818449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IMPROVEMENTS 20%</a:t>
              </a:r>
            </a:p>
          </p:txBody>
        </p:sp>
        <p:cxnSp>
          <p:nvCxnSpPr>
            <p:cNvPr id="60" name="Elbow Connector 5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V="1">
              <a:off x="8065765" y="2947523"/>
              <a:ext cx="1113364" cy="370430"/>
            </a:xfrm>
            <a:prstGeom prst="bentConnector3">
              <a:avLst>
                <a:gd name="adj1" fmla="val 59902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 descr="Caption"/>
          <p:cNvGrpSpPr/>
          <p:nvPr/>
        </p:nvGrpSpPr>
        <p:grpSpPr>
          <a:xfrm>
            <a:off x="7438390" y="4164621"/>
            <a:ext cx="4570308" cy="1039525"/>
            <a:chOff x="7438390" y="4164621"/>
            <a:chExt cx="4570308" cy="1039525"/>
          </a:xfrm>
        </p:grpSpPr>
        <p:sp>
          <p:nvSpPr>
            <p:cNvPr id="45" name="Rectangle 44"/>
            <p:cNvSpPr/>
            <p:nvPr/>
          </p:nvSpPr>
          <p:spPr>
            <a:xfrm>
              <a:off x="9179129" y="416462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RETAIL BUSINESS INSURANCE 2%</a:t>
              </a:r>
            </a:p>
          </p:txBody>
        </p:sp>
        <p:cxnSp>
          <p:nvCxnSpPr>
            <p:cNvPr id="61" name="Elbow Connector 6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endCxn id="45" idx="1"/>
            </p:cNvCxnSpPr>
            <p:nvPr/>
          </p:nvCxnSpPr>
          <p:spPr>
            <a:xfrm flipV="1">
              <a:off x="7438390" y="4293695"/>
              <a:ext cx="1740739" cy="910451"/>
            </a:xfrm>
            <a:prstGeom prst="bentConnector3">
              <a:avLst>
                <a:gd name="adj1" fmla="val 73843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 descr="Caption"/>
          <p:cNvGrpSpPr/>
          <p:nvPr/>
        </p:nvGrpSpPr>
        <p:grpSpPr>
          <a:xfrm>
            <a:off x="6934200" y="5501640"/>
            <a:ext cx="5074498" cy="447886"/>
            <a:chOff x="6934200" y="5501640"/>
            <a:chExt cx="5074498" cy="447886"/>
          </a:xfrm>
        </p:grpSpPr>
        <p:sp>
          <p:nvSpPr>
            <p:cNvPr id="46" name="Rectangle 45"/>
            <p:cNvSpPr/>
            <p:nvPr/>
          </p:nvSpPr>
          <p:spPr>
            <a:xfrm>
              <a:off x="9179129" y="5691378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COFFEE SUPLIES INVENTORY 8%</a:t>
              </a:r>
            </a:p>
          </p:txBody>
        </p:sp>
        <p:cxnSp>
          <p:nvCxnSpPr>
            <p:cNvPr id="62" name="Elbow Connector 6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endCxn id="46" idx="1"/>
            </p:cNvCxnSpPr>
            <p:nvPr/>
          </p:nvCxnSpPr>
          <p:spPr>
            <a:xfrm>
              <a:off x="6934200" y="5501640"/>
              <a:ext cx="2244929" cy="318812"/>
            </a:xfrm>
            <a:prstGeom prst="bentConnector3">
              <a:avLst>
                <a:gd name="adj1" fmla="val 79870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 descr="Caption"/>
          <p:cNvGrpSpPr/>
          <p:nvPr/>
        </p:nvGrpSpPr>
        <p:grpSpPr>
          <a:xfrm>
            <a:off x="1400801" y="5735003"/>
            <a:ext cx="4695199" cy="276999"/>
            <a:chOff x="1400801" y="5735003"/>
            <a:chExt cx="4695199" cy="276999"/>
          </a:xfrm>
        </p:grpSpPr>
        <p:sp>
          <p:nvSpPr>
            <p:cNvPr id="47" name="Rectangle 46"/>
            <p:cNvSpPr/>
            <p:nvPr/>
          </p:nvSpPr>
          <p:spPr>
            <a:xfrm>
              <a:off x="1400801" y="5735003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MARKETING 4%</a:t>
              </a:r>
            </a:p>
          </p:txBody>
        </p:sp>
        <p:cxnSp>
          <p:nvCxnSpPr>
            <p:cNvPr id="63" name="Elbow Connector 6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stCxn id="6" idx="2"/>
              <a:endCxn id="47" idx="3"/>
            </p:cNvCxnSpPr>
            <p:nvPr/>
          </p:nvCxnSpPr>
          <p:spPr>
            <a:xfrm rot="5400000">
              <a:off x="5108910" y="4886413"/>
              <a:ext cx="108550" cy="1865630"/>
            </a:xfrm>
            <a:prstGeom prst="bentConnector2">
              <a:avLst/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 descr="Caption"/>
          <p:cNvGrpSpPr/>
          <p:nvPr/>
        </p:nvGrpSpPr>
        <p:grpSpPr>
          <a:xfrm>
            <a:off x="381000" y="4649887"/>
            <a:ext cx="4404357" cy="534724"/>
            <a:chOff x="381000" y="4649887"/>
            <a:chExt cx="4404357" cy="534724"/>
          </a:xfrm>
        </p:grpSpPr>
        <p:sp>
          <p:nvSpPr>
            <p:cNvPr id="48" name="Rectangle 47"/>
            <p:cNvSpPr/>
            <p:nvPr/>
          </p:nvSpPr>
          <p:spPr>
            <a:xfrm>
              <a:off x="381000" y="46498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WORKING CAPITAL 28%</a:t>
              </a:r>
            </a:p>
          </p:txBody>
        </p:sp>
        <p:cxnSp>
          <p:nvCxnSpPr>
            <p:cNvPr id="64" name="Elbow Connector 6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>
              <a:off x="3210569" y="4778961"/>
              <a:ext cx="1574788" cy="405650"/>
            </a:xfrm>
            <a:prstGeom prst="bentConnector3">
              <a:avLst>
                <a:gd name="adj1" fmla="val 7064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 descr="Caption"/>
          <p:cNvGrpSpPr/>
          <p:nvPr/>
        </p:nvGrpSpPr>
        <p:grpSpPr>
          <a:xfrm>
            <a:off x="381000" y="3017520"/>
            <a:ext cx="3849373" cy="525834"/>
            <a:chOff x="381000" y="3017520"/>
            <a:chExt cx="3849373" cy="525834"/>
          </a:xfrm>
        </p:grpSpPr>
        <p:sp>
          <p:nvSpPr>
            <p:cNvPr id="54" name="Rectangle 53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1000" y="3285206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WEBSITE DEVELOPMENT 2%</a:t>
              </a:r>
            </a:p>
          </p:txBody>
        </p:sp>
        <p:cxnSp>
          <p:nvCxnSpPr>
            <p:cNvPr id="65" name="Elbow Connector 6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V="1">
              <a:off x="3210568" y="3017520"/>
              <a:ext cx="1019805" cy="391036"/>
            </a:xfrm>
            <a:prstGeom prst="bentConnector3">
              <a:avLst>
                <a:gd name="adj1" fmla="val 53985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 descr="Caption"/>
          <p:cNvGrpSpPr/>
          <p:nvPr/>
        </p:nvGrpSpPr>
        <p:grpSpPr>
          <a:xfrm>
            <a:off x="381000" y="2390477"/>
            <a:ext cx="4242234" cy="384658"/>
            <a:chOff x="381000" y="2390477"/>
            <a:chExt cx="4242234" cy="384658"/>
          </a:xfrm>
        </p:grpSpPr>
        <p:sp>
          <p:nvSpPr>
            <p:cNvPr id="55" name="Rectangle 54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1000" y="25169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MISCELLANEOUS COSTS 8%</a:t>
              </a:r>
            </a:p>
          </p:txBody>
        </p:sp>
        <p:cxnSp>
          <p:nvCxnSpPr>
            <p:cNvPr id="67" name="Elbow Connector 6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V="1">
              <a:off x="3210569" y="2390477"/>
              <a:ext cx="1412665" cy="253676"/>
            </a:xfrm>
            <a:prstGeom prst="bentConnector3">
              <a:avLst>
                <a:gd name="adj1" fmla="val 66901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 descr="Caption"/>
          <p:cNvGrpSpPr/>
          <p:nvPr/>
        </p:nvGrpSpPr>
        <p:grpSpPr>
          <a:xfrm>
            <a:off x="380999" y="1745301"/>
            <a:ext cx="4678681" cy="280094"/>
            <a:chOff x="380999" y="1745301"/>
            <a:chExt cx="4678681" cy="280094"/>
          </a:xfrm>
        </p:grpSpPr>
        <p:sp>
          <p:nvSpPr>
            <p:cNvPr id="58" name="Rectangle 57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0999" y="174530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INITIAL LEASE PAYMENTS 3%</a:t>
              </a:r>
            </a:p>
          </p:txBody>
        </p:sp>
        <p:cxnSp>
          <p:nvCxnSpPr>
            <p:cNvPr id="69" name="Elbow Connector 6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>
              <a:off x="3210568" y="1874375"/>
              <a:ext cx="1849112" cy="151020"/>
            </a:xfrm>
            <a:prstGeom prst="bentConnector3">
              <a:avLst>
                <a:gd name="adj1" fmla="val 7417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 descr="Caption"/>
          <p:cNvGrpSpPr/>
          <p:nvPr/>
        </p:nvGrpSpPr>
        <p:grpSpPr>
          <a:xfrm>
            <a:off x="5311305" y="1252330"/>
            <a:ext cx="3541869" cy="631918"/>
            <a:chOff x="5311305" y="1252330"/>
            <a:chExt cx="3541869" cy="631918"/>
          </a:xfrm>
        </p:grpSpPr>
        <p:sp>
          <p:nvSpPr>
            <p:cNvPr id="92" name="Rectangle 91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6023605" y="1252330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LEASE DEPOSIT 1%</a:t>
              </a:r>
            </a:p>
          </p:txBody>
        </p:sp>
        <p:cxnSp>
          <p:nvCxnSpPr>
            <p:cNvPr id="93" name="Elbow Connector 9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stCxn id="92" idx="1"/>
            </p:cNvCxnSpPr>
            <p:nvPr/>
          </p:nvCxnSpPr>
          <p:spPr>
            <a:xfrm rot="10800000" flipV="1">
              <a:off x="5311305" y="1390830"/>
              <a:ext cx="712301" cy="493418"/>
            </a:xfrm>
            <a:prstGeom prst="bentConnector3">
              <a:avLst>
                <a:gd name="adj1" fmla="val 1008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4717413" y="3344471"/>
            <a:ext cx="2757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FIXED STARTUP EXPENSES</a:t>
            </a:r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902162D3-74C5-4843-9B02-5592FDA9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14</a:t>
            </a:r>
          </a:p>
        </p:txBody>
      </p:sp>
    </p:spTree>
    <p:extLst>
      <p:ext uri="{BB962C8B-B14F-4D97-AF65-F5344CB8AC3E}">
        <p14:creationId xmlns:p14="http://schemas.microsoft.com/office/powerpoint/2010/main" val="2077029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>
        <p:bldAsOne/>
      </p:bldGraphic>
      <p:bldP spid="1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73749" y="1811629"/>
            <a:ext cx="46013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073748" y="2971949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CONTACT US AT:</a:t>
            </a:r>
          </a:p>
        </p:txBody>
      </p:sp>
      <p:sp>
        <p:nvSpPr>
          <p:cNvPr id="12" name="Shape 50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3543124"/>
            <a:ext cx="254834" cy="243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490" y="91015"/>
                </a:moveTo>
                <a:lnTo>
                  <a:pt x="94490" y="91015"/>
                </a:lnTo>
                <a:cubicBezTo>
                  <a:pt x="78351" y="83972"/>
                  <a:pt x="73926" y="79097"/>
                  <a:pt x="73926" y="67178"/>
                </a:cubicBezTo>
                <a:cubicBezTo>
                  <a:pt x="73926" y="62302"/>
                  <a:pt x="78351" y="64740"/>
                  <a:pt x="80694" y="52821"/>
                </a:cubicBezTo>
                <a:cubicBezTo>
                  <a:pt x="80694" y="47674"/>
                  <a:pt x="85379" y="52821"/>
                  <a:pt x="85379" y="40902"/>
                </a:cubicBezTo>
                <a:cubicBezTo>
                  <a:pt x="85379" y="35756"/>
                  <a:pt x="83036" y="35756"/>
                  <a:pt x="83036" y="35756"/>
                </a:cubicBezTo>
                <a:cubicBezTo>
                  <a:pt x="83036" y="35756"/>
                  <a:pt x="85379" y="28713"/>
                  <a:pt x="85379" y="23837"/>
                </a:cubicBezTo>
                <a:cubicBezTo>
                  <a:pt x="85379" y="16523"/>
                  <a:pt x="83036" y="0"/>
                  <a:pt x="59869" y="0"/>
                </a:cubicBezTo>
                <a:cubicBezTo>
                  <a:pt x="36702" y="0"/>
                  <a:pt x="34360" y="16523"/>
                  <a:pt x="34360" y="23837"/>
                </a:cubicBezTo>
                <a:cubicBezTo>
                  <a:pt x="34360" y="28713"/>
                  <a:pt x="36702" y="35756"/>
                  <a:pt x="36702" y="35756"/>
                </a:cubicBezTo>
                <a:cubicBezTo>
                  <a:pt x="36702" y="35756"/>
                  <a:pt x="34360" y="35756"/>
                  <a:pt x="34360" y="40902"/>
                </a:cubicBezTo>
                <a:cubicBezTo>
                  <a:pt x="34360" y="52821"/>
                  <a:pt x="39045" y="47674"/>
                  <a:pt x="39045" y="52821"/>
                </a:cubicBezTo>
                <a:cubicBezTo>
                  <a:pt x="41388" y="64740"/>
                  <a:pt x="46073" y="62302"/>
                  <a:pt x="46073" y="67178"/>
                </a:cubicBezTo>
                <a:cubicBezTo>
                  <a:pt x="46073" y="79097"/>
                  <a:pt x="41388" y="83972"/>
                  <a:pt x="25249" y="91015"/>
                </a:cubicBezTo>
                <a:cubicBezTo>
                  <a:pt x="9110" y="95891"/>
                  <a:pt x="0" y="102934"/>
                  <a:pt x="0" y="107810"/>
                </a:cubicBezTo>
                <a:cubicBezTo>
                  <a:pt x="0" y="110248"/>
                  <a:pt x="0" y="119729"/>
                  <a:pt x="0" y="119729"/>
                </a:cubicBezTo>
                <a:cubicBezTo>
                  <a:pt x="59869" y="119729"/>
                  <a:pt x="59869" y="119729"/>
                  <a:pt x="59869" y="119729"/>
                </a:cubicBezTo>
                <a:cubicBezTo>
                  <a:pt x="119739" y="119729"/>
                  <a:pt x="119739" y="119729"/>
                  <a:pt x="119739" y="119729"/>
                </a:cubicBezTo>
                <a:cubicBezTo>
                  <a:pt x="119739" y="119729"/>
                  <a:pt x="119739" y="110248"/>
                  <a:pt x="119739" y="107810"/>
                </a:cubicBezTo>
                <a:cubicBezTo>
                  <a:pt x="119739" y="102934"/>
                  <a:pt x="110629" y="95891"/>
                  <a:pt x="94490" y="91015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92848" y="3533981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13" name="Shape 5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46626" y="4119620"/>
            <a:ext cx="254834" cy="1576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685" y="11368"/>
                </a:moveTo>
                <a:lnTo>
                  <a:pt x="4685" y="11368"/>
                </a:lnTo>
                <a:cubicBezTo>
                  <a:pt x="9110" y="14736"/>
                  <a:pt x="52841" y="52631"/>
                  <a:pt x="52841" y="52631"/>
                </a:cubicBezTo>
                <a:cubicBezTo>
                  <a:pt x="55184" y="56000"/>
                  <a:pt x="57527" y="56000"/>
                  <a:pt x="60130" y="56000"/>
                </a:cubicBezTo>
                <a:cubicBezTo>
                  <a:pt x="62212" y="56000"/>
                  <a:pt x="64555" y="56000"/>
                  <a:pt x="64555" y="52631"/>
                </a:cubicBezTo>
                <a:cubicBezTo>
                  <a:pt x="66637" y="52631"/>
                  <a:pt x="110629" y="14736"/>
                  <a:pt x="112971" y="11368"/>
                </a:cubicBezTo>
                <a:cubicBezTo>
                  <a:pt x="117657" y="7578"/>
                  <a:pt x="119739" y="0"/>
                  <a:pt x="115314" y="0"/>
                </a:cubicBezTo>
                <a:cubicBezTo>
                  <a:pt x="4685" y="0"/>
                  <a:pt x="4685" y="0"/>
                  <a:pt x="4685" y="0"/>
                </a:cubicBezTo>
                <a:cubicBezTo>
                  <a:pt x="0" y="0"/>
                  <a:pt x="2342" y="7578"/>
                  <a:pt x="4685" y="11368"/>
                </a:cubicBezTo>
                <a:close/>
                <a:moveTo>
                  <a:pt x="115314" y="33684"/>
                </a:moveTo>
                <a:lnTo>
                  <a:pt x="115314" y="33684"/>
                </a:lnTo>
                <a:cubicBezTo>
                  <a:pt x="112971" y="33684"/>
                  <a:pt x="66637" y="71157"/>
                  <a:pt x="64555" y="74947"/>
                </a:cubicBezTo>
                <a:cubicBezTo>
                  <a:pt x="64555" y="74947"/>
                  <a:pt x="62212" y="74947"/>
                  <a:pt x="60130" y="74947"/>
                </a:cubicBezTo>
                <a:cubicBezTo>
                  <a:pt x="57527" y="74947"/>
                  <a:pt x="55184" y="74947"/>
                  <a:pt x="52841" y="74947"/>
                </a:cubicBezTo>
                <a:cubicBezTo>
                  <a:pt x="50498" y="71157"/>
                  <a:pt x="7028" y="33684"/>
                  <a:pt x="4685" y="33684"/>
                </a:cubicBezTo>
                <a:cubicBezTo>
                  <a:pt x="2342" y="30315"/>
                  <a:pt x="2342" y="33684"/>
                  <a:pt x="2342" y="33684"/>
                </a:cubicBezTo>
                <a:cubicBezTo>
                  <a:pt x="2342" y="37052"/>
                  <a:pt x="2342" y="112000"/>
                  <a:pt x="2342" y="112000"/>
                </a:cubicBezTo>
                <a:cubicBezTo>
                  <a:pt x="2342" y="115789"/>
                  <a:pt x="4685" y="119578"/>
                  <a:pt x="9110" y="119578"/>
                </a:cubicBezTo>
                <a:cubicBezTo>
                  <a:pt x="110629" y="119578"/>
                  <a:pt x="110629" y="119578"/>
                  <a:pt x="110629" y="119578"/>
                </a:cubicBezTo>
                <a:cubicBezTo>
                  <a:pt x="115314" y="119578"/>
                  <a:pt x="117657" y="115789"/>
                  <a:pt x="117657" y="112000"/>
                </a:cubicBezTo>
                <a:cubicBezTo>
                  <a:pt x="117657" y="112000"/>
                  <a:pt x="117657" y="37052"/>
                  <a:pt x="117657" y="33684"/>
                </a:cubicBezTo>
                <a:cubicBezTo>
                  <a:pt x="117657" y="33684"/>
                  <a:pt x="117657" y="30315"/>
                  <a:pt x="115314" y="3368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92848" y="4052776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First.Last@email.com</a:t>
            </a:r>
          </a:p>
        </p:txBody>
      </p:sp>
      <p:sp>
        <p:nvSpPr>
          <p:cNvPr id="14" name="Shape 51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96231" y="4610500"/>
            <a:ext cx="155623" cy="2685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18" y="0"/>
                </a:moveTo>
                <a:lnTo>
                  <a:pt x="100918" y="0"/>
                </a:lnTo>
                <a:cubicBezTo>
                  <a:pt x="18657" y="0"/>
                  <a:pt x="18657" y="0"/>
                  <a:pt x="18657" y="0"/>
                </a:cubicBezTo>
                <a:cubicBezTo>
                  <a:pt x="7208" y="0"/>
                  <a:pt x="0" y="4417"/>
                  <a:pt x="0" y="10797"/>
                </a:cubicBezTo>
                <a:cubicBezTo>
                  <a:pt x="0" y="106503"/>
                  <a:pt x="0" y="106503"/>
                  <a:pt x="0" y="106503"/>
                </a:cubicBezTo>
                <a:cubicBezTo>
                  <a:pt x="0" y="112883"/>
                  <a:pt x="7208" y="119754"/>
                  <a:pt x="18657" y="119754"/>
                </a:cubicBezTo>
                <a:cubicBezTo>
                  <a:pt x="100918" y="119754"/>
                  <a:pt x="100918" y="119754"/>
                  <a:pt x="100918" y="119754"/>
                </a:cubicBezTo>
                <a:cubicBezTo>
                  <a:pt x="112367" y="119754"/>
                  <a:pt x="119575" y="112883"/>
                  <a:pt x="119575" y="106503"/>
                </a:cubicBezTo>
                <a:cubicBezTo>
                  <a:pt x="119575" y="10797"/>
                  <a:pt x="119575" y="10797"/>
                  <a:pt x="119575" y="10797"/>
                </a:cubicBezTo>
                <a:cubicBezTo>
                  <a:pt x="119575" y="4417"/>
                  <a:pt x="112367" y="0"/>
                  <a:pt x="100918" y="0"/>
                </a:cubicBezTo>
                <a:close/>
                <a:moveTo>
                  <a:pt x="59787" y="112883"/>
                </a:moveTo>
                <a:lnTo>
                  <a:pt x="59787" y="112883"/>
                </a:lnTo>
                <a:cubicBezTo>
                  <a:pt x="52155" y="112883"/>
                  <a:pt x="44946" y="110674"/>
                  <a:pt x="44946" y="108711"/>
                </a:cubicBezTo>
                <a:cubicBezTo>
                  <a:pt x="44946" y="104294"/>
                  <a:pt x="52155" y="102085"/>
                  <a:pt x="59787" y="102085"/>
                </a:cubicBezTo>
                <a:cubicBezTo>
                  <a:pt x="67420" y="102085"/>
                  <a:pt x="74628" y="104294"/>
                  <a:pt x="74628" y="108711"/>
                </a:cubicBezTo>
                <a:cubicBezTo>
                  <a:pt x="74628" y="110674"/>
                  <a:pt x="67420" y="112883"/>
                  <a:pt x="59787" y="112883"/>
                </a:cubicBezTo>
                <a:close/>
                <a:moveTo>
                  <a:pt x="104734" y="95705"/>
                </a:moveTo>
                <a:lnTo>
                  <a:pt x="104734" y="95705"/>
                </a:lnTo>
                <a:cubicBezTo>
                  <a:pt x="14840" y="95705"/>
                  <a:pt x="14840" y="95705"/>
                  <a:pt x="14840" y="95705"/>
                </a:cubicBezTo>
                <a:cubicBezTo>
                  <a:pt x="14840" y="15214"/>
                  <a:pt x="14840" y="15214"/>
                  <a:pt x="14840" y="15214"/>
                </a:cubicBezTo>
                <a:cubicBezTo>
                  <a:pt x="104734" y="15214"/>
                  <a:pt x="104734" y="15214"/>
                  <a:pt x="104734" y="15214"/>
                </a:cubicBezTo>
                <a:lnTo>
                  <a:pt x="104734" y="957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45700" tIns="22850" rIns="45700" bIns="22850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92847" y="4567463"/>
            <a:ext cx="2829569" cy="291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123 123 1234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2" grpId="0" animBg="1"/>
      <p:bldP spid="16" grpId="0"/>
      <p:bldP spid="13" grpId="0" animBg="1"/>
      <p:bldP spid="17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229" y="1811629"/>
            <a:ext cx="36234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BIG IDEA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229" y="2563242"/>
            <a:ext cx="3961291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Coffee Shop’s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mission is to become the recognized leader in its target market for providing an outstanding selection of premium bagged coffees and coffee drinks.</a:t>
            </a: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INDUSTRY OUTLOOK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 descr="Column 1"/>
          <p:cNvGrpSpPr/>
          <p:nvPr/>
        </p:nvGrpSpPr>
        <p:grpSpPr>
          <a:xfrm>
            <a:off x="902013" y="2187952"/>
            <a:ext cx="1889760" cy="1019056"/>
            <a:chOff x="2506980" y="1891784"/>
            <a:chExt cx="1889760" cy="1019056"/>
          </a:xfrm>
        </p:grpSpPr>
        <p:grpSp>
          <p:nvGrpSpPr>
            <p:cNvPr id="7" name="Group 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5" name="Rectangle 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1" name="Rectangle 5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973714" y="1891784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20,000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Shops in the USA</a:t>
              </a:r>
            </a:p>
          </p:txBody>
        </p:sp>
      </p:grpSp>
      <p:grpSp>
        <p:nvGrpSpPr>
          <p:cNvPr id="56" name="Group 55" descr="Column 2"/>
          <p:cNvGrpSpPr/>
          <p:nvPr/>
        </p:nvGrpSpPr>
        <p:grpSpPr>
          <a:xfrm>
            <a:off x="3027993" y="2187952"/>
            <a:ext cx="1889760" cy="1019056"/>
            <a:chOff x="2506980" y="1891784"/>
            <a:chExt cx="1889760" cy="1019056"/>
          </a:xfrm>
        </p:grpSpPr>
        <p:grpSp>
          <p:nvGrpSpPr>
            <p:cNvPr id="57" name="Group 5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0" name="Rectangle 5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1" name="Rectangle 6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3059475" y="1891784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$10B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Combined Revenue</a:t>
              </a:r>
            </a:p>
          </p:txBody>
        </p:sp>
      </p:grpSp>
      <p:grpSp>
        <p:nvGrpSpPr>
          <p:cNvPr id="62" name="Group 61" descr="Column 3"/>
          <p:cNvGrpSpPr/>
          <p:nvPr/>
        </p:nvGrpSpPr>
        <p:grpSpPr>
          <a:xfrm>
            <a:off x="5153973" y="2187952"/>
            <a:ext cx="1889760" cy="1019056"/>
            <a:chOff x="2506980" y="1891784"/>
            <a:chExt cx="1889760" cy="1019056"/>
          </a:xfrm>
        </p:grpSpPr>
        <p:grpSp>
          <p:nvGrpSpPr>
            <p:cNvPr id="63" name="Group 62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6" name="Rectangle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7" name="Rectangle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107565" y="1891784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85%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Average Gross Margin</a:t>
              </a:r>
            </a:p>
          </p:txBody>
        </p:sp>
      </p:grpSp>
      <p:grpSp>
        <p:nvGrpSpPr>
          <p:cNvPr id="68" name="Group 67" descr="Column 4"/>
          <p:cNvGrpSpPr/>
          <p:nvPr/>
        </p:nvGrpSpPr>
        <p:grpSpPr>
          <a:xfrm>
            <a:off x="7279953" y="2187952"/>
            <a:ext cx="1889760" cy="1019056"/>
            <a:chOff x="2506980" y="1891784"/>
            <a:chExt cx="1889760" cy="1019056"/>
          </a:xfrm>
        </p:grpSpPr>
        <p:grpSp>
          <p:nvGrpSpPr>
            <p:cNvPr id="69" name="Group 68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2" name="Rectangle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3" name="Rectangle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2906389" y="189178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$50,000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Revenue per Worker</a:t>
              </a:r>
            </a:p>
          </p:txBody>
        </p:sp>
      </p:grpSp>
      <p:grpSp>
        <p:nvGrpSpPr>
          <p:cNvPr id="74" name="Group 73" descr="Column 5"/>
          <p:cNvGrpSpPr/>
          <p:nvPr/>
        </p:nvGrpSpPr>
        <p:grpSpPr>
          <a:xfrm>
            <a:off x="9400227" y="2208788"/>
            <a:ext cx="1889760" cy="1019056"/>
            <a:chOff x="2506980" y="1891784"/>
            <a:chExt cx="1889760" cy="1019056"/>
          </a:xfrm>
        </p:grpSpPr>
        <p:grpSp>
          <p:nvGrpSpPr>
            <p:cNvPr id="75" name="Group 74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8" name="Rectangle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9" name="Rectangle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3107565" y="1891784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10%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05129" y="2324368"/>
              <a:ext cx="165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Revenue Increase per Year</a:t>
              </a:r>
            </a:p>
          </p:txBody>
        </p:sp>
      </p:grpSp>
      <p:grpSp>
        <p:nvGrpSpPr>
          <p:cNvPr id="83" name="Group 82" descr="Button text"/>
          <p:cNvGrpSpPr/>
          <p:nvPr/>
        </p:nvGrpSpPr>
        <p:grpSpPr>
          <a:xfrm>
            <a:off x="4422086" y="4660751"/>
            <a:ext cx="3347826" cy="702368"/>
            <a:chOff x="2670968" y="1912620"/>
            <a:chExt cx="1561785" cy="327660"/>
          </a:xfrm>
        </p:grpSpPr>
        <p:sp>
          <p:nvSpPr>
            <p:cNvPr id="87" name="Rectangle 8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70968" y="1912620"/>
              <a:ext cx="1561785" cy="327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45517" y="1925691"/>
              <a:ext cx="1012688" cy="301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SUCCESS</a:t>
              </a:r>
            </a:p>
          </p:txBody>
        </p:sp>
      </p:grpSp>
      <p:cxnSp>
        <p:nvCxnSpPr>
          <p:cNvPr id="14" name="Elbow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1" idx="2"/>
            <a:endCxn id="79" idx="2"/>
          </p:cNvCxnSpPr>
          <p:nvPr/>
        </p:nvCxnSpPr>
        <p:spPr>
          <a:xfrm rot="16200000" flipH="1">
            <a:off x="6085582" y="-1031681"/>
            <a:ext cx="20836" cy="8498214"/>
          </a:xfrm>
          <a:prstGeom prst="bentConnector3">
            <a:avLst>
              <a:gd name="adj1" fmla="val 3720561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7" idx="2"/>
          </p:cNvCxnSpPr>
          <p:nvPr/>
        </p:nvCxnSpPr>
        <p:spPr>
          <a:xfrm>
            <a:off x="6098853" y="3207008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65058" y="3207005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224833" y="3207006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5999" y="3983352"/>
            <a:ext cx="0" cy="6069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MARKET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Rectangle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376680"/>
            <a:ext cx="12192000" cy="2471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5" name="Chart 44" descr="Pie Chart Style"/>
          <p:cNvGraphicFramePr/>
          <p:nvPr>
            <p:extLst>
              <p:ext uri="{D42A27DB-BD31-4B8C-83A1-F6EECF244321}">
                <p14:modId xmlns:p14="http://schemas.microsoft.com/office/powerpoint/2010/main" val="3788198337"/>
              </p:ext>
            </p:extLst>
          </p:nvPr>
        </p:nvGraphicFramePr>
        <p:xfrm>
          <a:off x="381000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Oval 45"/>
          <p:cNvSpPr/>
          <p:nvPr/>
        </p:nvSpPr>
        <p:spPr>
          <a:xfrm>
            <a:off x="741213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21%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31" y="330656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Residents</a:t>
            </a:r>
          </a:p>
        </p:txBody>
      </p:sp>
      <p:graphicFrame>
        <p:nvGraphicFramePr>
          <p:cNvPr id="88" name="Chart 87" descr="Pie Chart Style"/>
          <p:cNvGraphicFramePr/>
          <p:nvPr>
            <p:extLst>
              <p:ext uri="{D42A27DB-BD31-4B8C-83A1-F6EECF244321}">
                <p14:modId xmlns:p14="http://schemas.microsoft.com/office/powerpoint/2010/main" val="2747994896"/>
              </p:ext>
            </p:extLst>
          </p:nvPr>
        </p:nvGraphicFramePr>
        <p:xfrm>
          <a:off x="2796136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9" name="Oval 88"/>
          <p:cNvSpPr/>
          <p:nvPr/>
        </p:nvSpPr>
        <p:spPr>
          <a:xfrm>
            <a:off x="3156349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36%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64727" y="3306568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Tourists</a:t>
            </a:r>
          </a:p>
        </p:txBody>
      </p:sp>
      <p:graphicFrame>
        <p:nvGraphicFramePr>
          <p:cNvPr id="92" name="Chart 91" descr="Pie Chart Style"/>
          <p:cNvGraphicFramePr/>
          <p:nvPr>
            <p:extLst>
              <p:ext uri="{D42A27DB-BD31-4B8C-83A1-F6EECF244321}">
                <p14:modId xmlns:p14="http://schemas.microsoft.com/office/powerpoint/2010/main" val="1126720147"/>
              </p:ext>
            </p:extLst>
          </p:nvPr>
        </p:nvGraphicFramePr>
        <p:xfrm>
          <a:off x="5211272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3" name="Oval 92"/>
          <p:cNvSpPr/>
          <p:nvPr/>
        </p:nvSpPr>
        <p:spPr>
          <a:xfrm>
            <a:off x="5571485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29%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10372" y="3306568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Passing Travelers</a:t>
            </a:r>
          </a:p>
        </p:txBody>
      </p:sp>
      <p:graphicFrame>
        <p:nvGraphicFramePr>
          <p:cNvPr id="96" name="Chart 95" descr="Pie Chart Style"/>
          <p:cNvGraphicFramePr/>
          <p:nvPr>
            <p:extLst>
              <p:ext uri="{D42A27DB-BD31-4B8C-83A1-F6EECF244321}">
                <p14:modId xmlns:p14="http://schemas.microsoft.com/office/powerpoint/2010/main" val="2388507877"/>
              </p:ext>
            </p:extLst>
          </p:nvPr>
        </p:nvGraphicFramePr>
        <p:xfrm>
          <a:off x="7626408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7" name="Oval 96"/>
          <p:cNvSpPr/>
          <p:nvPr/>
        </p:nvSpPr>
        <p:spPr>
          <a:xfrm>
            <a:off x="7986621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7%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062938" y="3306568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Students</a:t>
            </a:r>
          </a:p>
        </p:txBody>
      </p:sp>
      <p:graphicFrame>
        <p:nvGraphicFramePr>
          <p:cNvPr id="100" name="Chart 99" descr="Pie Chart Style"/>
          <p:cNvGraphicFramePr/>
          <p:nvPr>
            <p:extLst>
              <p:ext uri="{D42A27DB-BD31-4B8C-83A1-F6EECF244321}">
                <p14:modId xmlns:p14="http://schemas.microsoft.com/office/powerpoint/2010/main" val="1706463581"/>
              </p:ext>
            </p:extLst>
          </p:nvPr>
        </p:nvGraphicFramePr>
        <p:xfrm>
          <a:off x="10041544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1" name="Oval 100"/>
          <p:cNvSpPr/>
          <p:nvPr/>
        </p:nvSpPr>
        <p:spPr>
          <a:xfrm>
            <a:off x="10401757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7%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167094" y="3306568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Businesses</a:t>
            </a:r>
          </a:p>
        </p:txBody>
      </p:sp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106163"/>
              </p:ext>
            </p:extLst>
          </p:nvPr>
        </p:nvGraphicFramePr>
        <p:xfrm>
          <a:off x="552231" y="4206573"/>
          <a:ext cx="11133227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479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GROWTH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 Residents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$15300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$15606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Tourists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$25000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$26250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$27563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Passing travelers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$20000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$22050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Students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$5050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$5101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</a:t>
                      </a:r>
                      <a:r>
                        <a:rPr lang="en-US" sz="120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Businesses</a:t>
                      </a:r>
                      <a:endParaRPr lang="en-US" sz="120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$5050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$5101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$72650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$75420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434340" y="1038341"/>
            <a:ext cx="358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SEGMENTATION</a:t>
            </a: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1EB68CD-5A94-4E59-AA75-8FF95692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1660344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4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44" grpId="0" animBg="1"/>
      <p:bldGraphic spid="45" grpId="0">
        <p:bldAsOne/>
      </p:bldGraphic>
      <p:bldP spid="46" grpId="0" animBg="1"/>
      <p:bldP spid="4" grpId="0"/>
      <p:bldGraphic spid="88" grpId="0">
        <p:bldAsOne/>
      </p:bldGraphic>
      <p:bldP spid="89" grpId="0" animBg="1"/>
      <p:bldP spid="90" grpId="0"/>
      <p:bldGraphic spid="92" grpId="0">
        <p:bldAsOne/>
      </p:bldGraphic>
      <p:bldP spid="93" grpId="0" animBg="1"/>
      <p:bldP spid="94" grpId="0"/>
      <p:bldGraphic spid="96" grpId="0">
        <p:bldAsOne/>
      </p:bldGraphic>
      <p:bldP spid="97" grpId="0" animBg="1"/>
      <p:bldP spid="98" grpId="0"/>
      <p:bldGraphic spid="100" grpId="0">
        <p:bldAsOne/>
      </p:bldGraphic>
      <p:bldP spid="101" grpId="0" animBg="1"/>
      <p:bldP spid="104" grpId="0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PREMIUM OFFERINGS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Gourmet Bagged Coffee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Deluxe Coffee Drinks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Delicious Local Food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PREMIUM OFFERINGS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Gourmet Bagged Coffee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Deluxe Coffee Drinks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Delicious Local Food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REVENUE MODEL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 descr="Column 1 Heading"/>
          <p:cNvGrpSpPr/>
          <p:nvPr/>
        </p:nvGrpSpPr>
        <p:grpSpPr>
          <a:xfrm>
            <a:off x="935299" y="1724527"/>
            <a:ext cx="3266127" cy="471428"/>
            <a:chOff x="935299" y="1724527"/>
            <a:chExt cx="3266127" cy="471428"/>
          </a:xfrm>
        </p:grpSpPr>
        <p:sp>
          <p:nvSpPr>
            <p:cNvPr id="5" name="Rectangle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Bagged Coffee</a:t>
              </a:r>
            </a:p>
          </p:txBody>
        </p:sp>
      </p:grpSp>
      <p:grpSp>
        <p:nvGrpSpPr>
          <p:cNvPr id="6" name="Group 5" descr="Column 1 Text"/>
          <p:cNvGrpSpPr/>
          <p:nvPr/>
        </p:nvGrpSpPr>
        <p:grpSpPr>
          <a:xfrm>
            <a:off x="935299" y="2195955"/>
            <a:ext cx="3266127" cy="3161406"/>
            <a:chOff x="935299" y="2195955"/>
            <a:chExt cx="3266127" cy="3161406"/>
          </a:xfrm>
        </p:grpSpPr>
        <p:sp>
          <p:nvSpPr>
            <p:cNvPr id="51" name="Rectangle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0131" y="2310373"/>
              <a:ext cx="305646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35 to 40 different varieties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Differing flavors, brew strengths, and different regions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Specialized coffee inventories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Priced by the pound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Ranging $4.00 to $40.00 per pound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Average $15.00 per pound. Customers choose coffee ground or not onside</a:t>
              </a:r>
            </a:p>
          </p:txBody>
        </p:sp>
      </p:grpSp>
      <p:grpSp>
        <p:nvGrpSpPr>
          <p:cNvPr id="10" name="Group 9" descr="Column 2 Heading"/>
          <p:cNvGrpSpPr/>
          <p:nvPr/>
        </p:nvGrpSpPr>
        <p:grpSpPr>
          <a:xfrm>
            <a:off x="4462937" y="1724527"/>
            <a:ext cx="3266127" cy="471428"/>
            <a:chOff x="4462937" y="1724527"/>
            <a:chExt cx="3266127" cy="471428"/>
          </a:xfrm>
        </p:grpSpPr>
        <p:sp>
          <p:nvSpPr>
            <p:cNvPr id="48" name="Rectangle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Coffee Beverages</a:t>
              </a:r>
            </a:p>
          </p:txBody>
        </p:sp>
      </p:grpSp>
      <p:grpSp>
        <p:nvGrpSpPr>
          <p:cNvPr id="11" name="Group 10" descr="Column 2 text"/>
          <p:cNvGrpSpPr/>
          <p:nvPr/>
        </p:nvGrpSpPr>
        <p:grpSpPr>
          <a:xfrm>
            <a:off x="4462937" y="2195955"/>
            <a:ext cx="3266127" cy="3161406"/>
            <a:chOff x="4462937" y="2195955"/>
            <a:chExt cx="3266127" cy="3161406"/>
          </a:xfrm>
        </p:grpSpPr>
        <p:sp>
          <p:nvSpPr>
            <p:cNvPr id="50" name="Rectangle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67769" y="2310373"/>
              <a:ext cx="3056463" cy="261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Variety of coffee beverages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Three different size cups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Priced from $2.50 for a 12-ounce drip coffee to $5.75 for a 20-ounce latte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Provides a steady and reliable source of income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Highly predictable and high margin</a:t>
              </a:r>
            </a:p>
          </p:txBody>
        </p:sp>
      </p:grpSp>
      <p:grpSp>
        <p:nvGrpSpPr>
          <p:cNvPr id="12" name="Group 11" descr="Column 3 heading"/>
          <p:cNvGrpSpPr/>
          <p:nvPr/>
        </p:nvGrpSpPr>
        <p:grpSpPr>
          <a:xfrm>
            <a:off x="7990575" y="1724527"/>
            <a:ext cx="3266127" cy="471428"/>
            <a:chOff x="7990575" y="1724527"/>
            <a:chExt cx="3266127" cy="471428"/>
          </a:xfrm>
        </p:grpSpPr>
        <p:sp>
          <p:nvSpPr>
            <p:cNvPr id="81" name="Rectangle 8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Local Food</a:t>
              </a:r>
            </a:p>
          </p:txBody>
        </p:sp>
      </p:grpSp>
      <p:grpSp>
        <p:nvGrpSpPr>
          <p:cNvPr id="13" name="Group 12" descr="Column 3 text"/>
          <p:cNvGrpSpPr/>
          <p:nvPr/>
        </p:nvGrpSpPr>
        <p:grpSpPr>
          <a:xfrm>
            <a:off x="7990575" y="2195955"/>
            <a:ext cx="3266127" cy="3161406"/>
            <a:chOff x="7990575" y="2195955"/>
            <a:chExt cx="3266127" cy="3161406"/>
          </a:xfrm>
        </p:grpSpPr>
        <p:sp>
          <p:nvSpPr>
            <p:cNvPr id="82" name="Rectangle 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5407" y="2310373"/>
              <a:ext cx="3056463" cy="224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Direct sale of food products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Locally sourced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Reputable and recognizable vendor and/or chefs.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May include sandwiches, bagels, burritos, pastries, and cookies</a:t>
              </a:r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SALES FORECAST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258148"/>
              </p:ext>
            </p:extLst>
          </p:nvPr>
        </p:nvGraphicFramePr>
        <p:xfrm>
          <a:off x="838200" y="1290739"/>
          <a:ext cx="49377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 YEAR SALES</a:t>
                      </a:r>
                      <a:r>
                        <a:rPr lang="en-US" sz="1100" b="1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SUMMARY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 SALES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$702,000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$772,200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$849,420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COGS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$212,000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$222,600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$233,730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NET PROFIT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$490,000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$549,600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$615,690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38200" y="2861781"/>
            <a:ext cx="3409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ANNUAL SALES &amp; GROSS PROFIT</a:t>
            </a:r>
          </a:p>
        </p:txBody>
      </p:sp>
      <p:graphicFrame>
        <p:nvGraphicFramePr>
          <p:cNvPr id="25" name="Chart 24" descr="Bar Chart"/>
          <p:cNvGraphicFramePr/>
          <p:nvPr>
            <p:extLst>
              <p:ext uri="{D42A27DB-BD31-4B8C-83A1-F6EECF244321}">
                <p14:modId xmlns:p14="http://schemas.microsoft.com/office/powerpoint/2010/main" val="1922675202"/>
              </p:ext>
            </p:extLst>
          </p:nvPr>
        </p:nvGraphicFramePr>
        <p:xfrm>
          <a:off x="838200" y="3268980"/>
          <a:ext cx="10454640" cy="3116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0E10A-BF24-4C26-B32C-C6E96EA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796281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  <p:bldGraphic spid="25" grpId="0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TIMELINE GOALS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857029"/>
              </p:ext>
            </p:extLst>
          </p:nvPr>
        </p:nvGraphicFramePr>
        <p:xfrm>
          <a:off x="840740" y="1544802"/>
          <a:ext cx="10596882" cy="404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673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2673655231"/>
                    </a:ext>
                  </a:extLst>
                </a:gridCol>
              </a:tblGrid>
              <a:tr h="67429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06674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Business / Marketing Plan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Secure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Funding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Build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Out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Grand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Opening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Achieve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700+ Daily Customers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43298" y="1798317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2/1/18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9500" y="1798317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5/12/18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8938" y="179367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8/20/18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73523" y="1793671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11/28/18</a:t>
            </a:r>
          </a:p>
        </p:txBody>
      </p:sp>
      <p:sp>
        <p:nvSpPr>
          <p:cNvPr id="4" name="Rounded 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2880" y="2461260"/>
            <a:ext cx="159258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ounded 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0180" y="3142413"/>
            <a:ext cx="80772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ounded Rectangl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900" y="3808377"/>
            <a:ext cx="2438399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ounded 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9600" y="4474341"/>
            <a:ext cx="266698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Rounded 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9318" y="5140305"/>
            <a:ext cx="929642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</p:spTree>
    <p:extLst>
      <p:ext uri="{BB962C8B-B14F-4D97-AF65-F5344CB8AC3E}">
        <p14:creationId xmlns:p14="http://schemas.microsoft.com/office/powerpoint/2010/main" val="311651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5" grpId="0"/>
      <p:bldP spid="13" grpId="0"/>
      <p:bldP spid="14" grpId="0"/>
      <p:bldP spid="15" grpId="0"/>
      <p:bldP spid="4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668</Words>
  <Application>Microsoft Office PowerPoint</Application>
  <PresentationFormat>Widescreen</PresentationFormat>
  <Paragraphs>222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Lato</vt:lpstr>
      <vt:lpstr>Lato Black</vt:lpstr>
      <vt:lpstr>Roboto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2020-04-11T17:17:46Z</dcterms:created>
  <dcterms:modified xsi:type="dcterms:W3CDTF">2020-04-11T17:19:40Z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